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ontserrat-italic.fntdata"/><Relationship Id="rId6" Type="http://schemas.openxmlformats.org/officeDocument/2006/relationships/slide" Target="slides/slide1.xml"/><Relationship Id="rId18"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s>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537ad55ed9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537ad55ed9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537ad55ed9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537ad55ed9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537ad55ed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3537ad55ed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537ad55ed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537ad55ed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537ad55ed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537ad55ed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537ad55ed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537ad55ed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537ad55ed9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537ad55ed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muskanmahato1234@g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github.com/MuskanMahato26/Alzheimer-s-Disease-Classification-from-MRI-Scans-Using-Convolutional-Neural-Network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44800" y="1060125"/>
            <a:ext cx="5159100" cy="126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t>Alzheimer’s Disease Classification from MRI Scans Using Convolutional Neural Networks</a:t>
            </a:r>
            <a:endParaRPr b="1" sz="2200"/>
          </a:p>
        </p:txBody>
      </p:sp>
      <p:sp>
        <p:nvSpPr>
          <p:cNvPr id="229" name="Google Shape;229;p17"/>
          <p:cNvSpPr txBox="1"/>
          <p:nvPr/>
        </p:nvSpPr>
        <p:spPr>
          <a:xfrm>
            <a:off x="7387025" y="2063175"/>
            <a:ext cx="1765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
        <p:nvSpPr>
          <p:cNvPr id="230" name="Google Shape;230;p17"/>
          <p:cNvSpPr txBox="1"/>
          <p:nvPr/>
        </p:nvSpPr>
        <p:spPr>
          <a:xfrm>
            <a:off x="5060500" y="3691100"/>
            <a:ext cx="41001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t/>
            </a:r>
            <a:endParaRPr sz="1300">
              <a:solidFill>
                <a:schemeClr val="lt1"/>
              </a:solidFill>
              <a:latin typeface="Lato"/>
              <a:ea typeface="Lato"/>
              <a:cs typeface="Lato"/>
              <a:sym typeface="Lato"/>
            </a:endParaRPr>
          </a:p>
        </p:txBody>
      </p:sp>
      <p:sp>
        <p:nvSpPr>
          <p:cNvPr id="231" name="Google Shape;231;p17"/>
          <p:cNvSpPr txBox="1"/>
          <p:nvPr/>
        </p:nvSpPr>
        <p:spPr>
          <a:xfrm>
            <a:off x="4572000" y="2929250"/>
            <a:ext cx="5217300" cy="180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500">
                <a:solidFill>
                  <a:schemeClr val="lt1"/>
                </a:solidFill>
                <a:latin typeface="Lato"/>
                <a:ea typeface="Lato"/>
                <a:cs typeface="Lato"/>
                <a:sym typeface="Lato"/>
              </a:rPr>
              <a:t>Presented By</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Name: MUSKAN MAHATO</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Institute: BIT,Sindri </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Department: CSE(Data Sciences)</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Group Name: MS AI - AICTE - April2025 </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Gmail ID: </a:t>
            </a:r>
            <a:r>
              <a:rPr lang="en-GB" sz="1500" u="sng">
                <a:solidFill>
                  <a:schemeClr val="hlink"/>
                </a:solidFill>
                <a:latin typeface="Lato"/>
                <a:ea typeface="Lato"/>
                <a:cs typeface="Lato"/>
                <a:sym typeface="Lato"/>
                <a:hlinkClick r:id="rId3"/>
              </a:rPr>
              <a:t>muskanmahato1234@gmail.com</a:t>
            </a:r>
            <a:endParaRPr sz="1500">
              <a:solidFill>
                <a:schemeClr val="lt1"/>
              </a:solidFill>
              <a:latin typeface="Lato"/>
              <a:ea typeface="Lato"/>
              <a:cs typeface="Lato"/>
              <a:sym typeface="Lato"/>
            </a:endParaRPr>
          </a:p>
          <a:p>
            <a:pPr indent="0" lvl="0" marL="0" rtl="0" algn="l">
              <a:spcBef>
                <a:spcPts val="0"/>
              </a:spcBef>
              <a:spcAft>
                <a:spcPts val="0"/>
              </a:spcAft>
              <a:buNone/>
            </a:pPr>
            <a:r>
              <a:rPr lang="en-GB" sz="1500">
                <a:solidFill>
                  <a:schemeClr val="lt1"/>
                </a:solidFill>
                <a:latin typeface="Lato"/>
                <a:ea typeface="Lato"/>
                <a:cs typeface="Lato"/>
                <a:sym typeface="Lato"/>
              </a:rPr>
              <a:t>AICTE Student ID: STU63404664cf2b91665156708</a:t>
            </a:r>
            <a:endParaRPr sz="15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293" name="Google Shape;293;p26"/>
          <p:cNvSpPr txBox="1"/>
          <p:nvPr>
            <p:ph idx="1" type="body"/>
          </p:nvPr>
        </p:nvSpPr>
        <p:spPr>
          <a:xfrm>
            <a:off x="1297500" y="1119850"/>
            <a:ext cx="7038900" cy="38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1.</a:t>
            </a:r>
            <a:r>
              <a:rPr lang="en-GB"/>
              <a:t>Sarraf, S., &amp; Tofighi, G. (2016). Deep learning-based pipeline to recognize Alzheimer's disease using fMRI data. Stanford University.</a:t>
            </a:r>
            <a:endParaRPr/>
          </a:p>
          <a:p>
            <a:pPr indent="0" lvl="0" marL="0" rtl="0" algn="l">
              <a:spcBef>
                <a:spcPts val="1600"/>
              </a:spcBef>
              <a:spcAft>
                <a:spcPts val="0"/>
              </a:spcAft>
              <a:buNone/>
            </a:pPr>
            <a:r>
              <a:rPr lang="en-GB"/>
              <a:t>2.Wang, S. H., et al. (2019). Alzheimer's Disease detection using convolutional neural networks and MRI scans. Neurocomputing, 329, 195–203.</a:t>
            </a:r>
            <a:endParaRPr/>
          </a:p>
          <a:p>
            <a:pPr indent="0" lvl="0" marL="0" rtl="0" algn="l">
              <a:spcBef>
                <a:spcPts val="1600"/>
              </a:spcBef>
              <a:spcAft>
                <a:spcPts val="0"/>
              </a:spcAft>
              <a:buNone/>
            </a:pPr>
            <a:r>
              <a:rPr lang="en-GB"/>
              <a:t>3.Gupta, A., Ayhan, M. S., &amp; Maida, A. (2013). Natural image bases to represent neuroimaging data. International Conference on Machine Learning (ICML).</a:t>
            </a:r>
            <a:endParaRPr/>
          </a:p>
          <a:p>
            <a:pPr indent="0" lvl="0" marL="0" rtl="0" algn="l">
              <a:spcBef>
                <a:spcPts val="1600"/>
              </a:spcBef>
              <a:spcAft>
                <a:spcPts val="0"/>
              </a:spcAft>
              <a:buNone/>
            </a:pPr>
            <a:r>
              <a:rPr lang="en-GB"/>
              <a:t>4.Alzheimer's Disease Neuroimaging Initiative (ADNI) – http://adni.loni.usc.edu</a:t>
            </a:r>
            <a:endParaRPr/>
          </a:p>
          <a:p>
            <a:pPr indent="0" lvl="0" marL="0" rtl="0" algn="l">
              <a:spcBef>
                <a:spcPts val="1600"/>
              </a:spcBef>
              <a:spcAft>
                <a:spcPts val="0"/>
              </a:spcAft>
              <a:buNone/>
            </a:pPr>
            <a:r>
              <a:rPr lang="en-GB"/>
              <a:t>5.Chollet, F. (2015). Keras: Deep Learning library for Theano and TensorFlow. GitHub repository</a:t>
            </a:r>
            <a:endParaRPr/>
          </a:p>
          <a:p>
            <a:pPr indent="0" lvl="0" marL="0" rtl="0" algn="l">
              <a:spcBef>
                <a:spcPts val="1600"/>
              </a:spcBef>
              <a:spcAft>
                <a:spcPts val="0"/>
              </a:spcAft>
              <a:buNone/>
            </a:pPr>
            <a:r>
              <a:rPr lang="en-GB"/>
              <a:t>6.Scikit-learn: Machine Learning in Python – https://scikit-learn.org</a:t>
            </a:r>
            <a:endParaRPr/>
          </a:p>
          <a:p>
            <a:pPr indent="0" lvl="0" marL="0" rtl="0" algn="l">
              <a:spcBef>
                <a:spcPts val="1600"/>
              </a:spcBef>
              <a:spcAft>
                <a:spcPts val="0"/>
              </a:spcAft>
              <a:buNone/>
            </a:pPr>
            <a:r>
              <a:rPr lang="en-GB"/>
              <a:t>GitHubLink:</a:t>
            </a:r>
            <a:r>
              <a:rPr lang="en-GB" u="sng">
                <a:solidFill>
                  <a:schemeClr val="hlink"/>
                </a:solidFill>
                <a:hlinkClick r:id="rId3"/>
              </a:rPr>
              <a:t>https://github.com/MuskanMahato26/Alzheimer-s-Disease-Classification-from-MRI-Scans-Using-Convolutional-Neural-Networks</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7"/>
          <p:cNvSpPr txBox="1"/>
          <p:nvPr>
            <p:ph type="title"/>
          </p:nvPr>
        </p:nvSpPr>
        <p:spPr>
          <a:xfrm>
            <a:off x="606450" y="21147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700"/>
              <a:t>THANK YOU!</a:t>
            </a:r>
            <a:endParaRPr sz="3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8"/>
          <p:cNvSpPr txBox="1"/>
          <p:nvPr>
            <p:ph type="title"/>
          </p:nvPr>
        </p:nvSpPr>
        <p:spPr>
          <a:xfrm>
            <a:off x="794325" y="1132625"/>
            <a:ext cx="75420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237" name="Google Shape;237;p18"/>
          <p:cNvSpPr txBox="1"/>
          <p:nvPr/>
        </p:nvSpPr>
        <p:spPr>
          <a:xfrm>
            <a:off x="794325" y="2009050"/>
            <a:ext cx="4857600" cy="2680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lang="en-GB">
                <a:solidFill>
                  <a:srgbClr val="CACACA"/>
                </a:solidFill>
                <a:latin typeface="Montserrat"/>
                <a:ea typeface="Montserrat"/>
                <a:cs typeface="Montserrat"/>
                <a:sym typeface="Montserrat"/>
              </a:rPr>
              <a:t>Alzheimer’s disease is a progressive neurological disorder that causes memory loss and cognitive decline. Diagnosing it accurately at an early stage is essential but challenging due to the complexity of MRI analysis. Manual interpretation is time-consuming, error-prone, and requires expert knowledge, making it difficult to efficiently identify and differentiate between the varying stages of the disease.</a:t>
            </a:r>
            <a:endParaRPr>
              <a:solidFill>
                <a:srgbClr val="CACACA"/>
              </a:solidFill>
              <a:latin typeface="Montserrat"/>
              <a:ea typeface="Montserrat"/>
              <a:cs typeface="Montserrat"/>
              <a:sym typeface="Montserrat"/>
            </a:endParaRPr>
          </a:p>
          <a:p>
            <a:pPr indent="0" lvl="0" marL="0" rtl="0" algn="l">
              <a:spcBef>
                <a:spcPts val="120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9"/>
          <p:cNvSpPr txBox="1"/>
          <p:nvPr>
            <p:ph type="title"/>
          </p:nvPr>
        </p:nvSpPr>
        <p:spPr>
          <a:xfrm>
            <a:off x="1297500" y="761325"/>
            <a:ext cx="7038900" cy="5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SOLUTION</a:t>
            </a:r>
            <a:endParaRPr/>
          </a:p>
        </p:txBody>
      </p:sp>
      <p:sp>
        <p:nvSpPr>
          <p:cNvPr id="243" name="Google Shape;243;p19"/>
          <p:cNvSpPr txBox="1"/>
          <p:nvPr>
            <p:ph idx="1" type="body"/>
          </p:nvPr>
        </p:nvSpPr>
        <p:spPr>
          <a:xfrm>
            <a:off x="1297500" y="1545725"/>
            <a:ext cx="7038900" cy="3380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400">
                <a:latin typeface="Arial"/>
                <a:ea typeface="Arial"/>
                <a:cs typeface="Arial"/>
                <a:sym typeface="Arial"/>
              </a:rPr>
              <a:t>To address the challenges of early and accurate diagnosis of Alzheimer’s disease, the proposed solution is an automated classification system powered by deep learning.This system uses Convolutional Neural Networks (CNNs) to process and classify MRI brain images into four categories: Non-Demented, Very Mild Demented, Mild Demented, and Moderate Demented.Key Components:</a:t>
            </a:r>
            <a:r>
              <a:rPr b="1" lang="en-GB" sz="1400">
                <a:latin typeface="Arial"/>
                <a:ea typeface="Arial"/>
                <a:cs typeface="Arial"/>
                <a:sym typeface="Arial"/>
              </a:rPr>
              <a:t>Image Processing:</a:t>
            </a:r>
            <a:r>
              <a:rPr lang="en-GB" sz="1400">
                <a:latin typeface="Arial"/>
                <a:ea typeface="Arial"/>
                <a:cs typeface="Arial"/>
                <a:sym typeface="Arial"/>
              </a:rPr>
              <a:t> Structural MRI images are preprocessed and normalized for feature extraction.</a:t>
            </a:r>
            <a:r>
              <a:rPr b="1" lang="en-GB" sz="1400">
                <a:latin typeface="Arial"/>
                <a:ea typeface="Arial"/>
                <a:cs typeface="Arial"/>
                <a:sym typeface="Arial"/>
              </a:rPr>
              <a:t>CNN Model</a:t>
            </a:r>
            <a:r>
              <a:rPr lang="en-GB" sz="1400">
                <a:latin typeface="Arial"/>
                <a:ea typeface="Arial"/>
                <a:cs typeface="Arial"/>
                <a:sym typeface="Arial"/>
              </a:rPr>
              <a:t>: A deep learning model trained to learn patterns distinguishing the stages of Alzheimer’s.</a:t>
            </a:r>
            <a:r>
              <a:rPr b="1" lang="en-GB" sz="1400">
                <a:latin typeface="Arial"/>
                <a:ea typeface="Arial"/>
                <a:cs typeface="Arial"/>
                <a:sym typeface="Arial"/>
              </a:rPr>
              <a:t>Training &amp; Validation:</a:t>
            </a:r>
            <a:r>
              <a:rPr lang="en-GB" sz="1400">
                <a:latin typeface="Arial"/>
                <a:ea typeface="Arial"/>
                <a:cs typeface="Arial"/>
                <a:sym typeface="Arial"/>
              </a:rPr>
              <a:t> Utilizes labeled datasets, validating model performance and accuracy.</a:t>
            </a:r>
            <a:r>
              <a:rPr b="1" lang="en-GB" sz="1400">
                <a:latin typeface="Arial"/>
                <a:ea typeface="Arial"/>
                <a:cs typeface="Arial"/>
                <a:sym typeface="Arial"/>
              </a:rPr>
              <a:t>Testing:</a:t>
            </a:r>
            <a:r>
              <a:rPr lang="en-GB" sz="1400">
                <a:latin typeface="Arial"/>
                <a:ea typeface="Arial"/>
                <a:cs typeface="Arial"/>
                <a:sym typeface="Arial"/>
              </a:rPr>
              <a:t> Evaluated on unseen data to ensure robustness and generalization</a:t>
            </a:r>
            <a:r>
              <a:rPr b="1" lang="en-GB" sz="1400">
                <a:latin typeface="Arial"/>
                <a:ea typeface="Arial"/>
                <a:cs typeface="Arial"/>
                <a:sym typeface="Arial"/>
              </a:rPr>
              <a:t>.Goal:</a:t>
            </a:r>
            <a:r>
              <a:rPr lang="en-GB" sz="1400">
                <a:latin typeface="Arial"/>
                <a:ea typeface="Arial"/>
                <a:cs typeface="Arial"/>
                <a:sym typeface="Arial"/>
              </a:rPr>
              <a:t> To reduce reliance on manual MRI analysis, improve diagnostic accuracy, and provide a scalable, efficient support tool for healthcare professionals.</a:t>
            </a:r>
            <a:endParaRPr sz="1400">
              <a:latin typeface="Arial"/>
              <a:ea typeface="Arial"/>
              <a:cs typeface="Arial"/>
              <a:sym typeface="Arial"/>
            </a:endParaRPr>
          </a:p>
          <a:p>
            <a:pPr indent="0" lvl="0" marL="0" rtl="0" algn="l">
              <a:spcBef>
                <a:spcPts val="1600"/>
              </a:spcBef>
              <a:spcAft>
                <a:spcPts val="0"/>
              </a:spcAft>
              <a:buNone/>
            </a:pPr>
            <a:r>
              <a:t/>
            </a:r>
            <a:endParaRPr sz="900">
              <a:latin typeface="Arial"/>
              <a:ea typeface="Arial"/>
              <a:cs typeface="Arial"/>
              <a:sym typeface="Arial"/>
            </a:endParaRPr>
          </a:p>
          <a:p>
            <a:pPr indent="0" lvl="0" marL="0" rtl="0" algn="l">
              <a:spcBef>
                <a:spcPts val="1600"/>
              </a:spcBef>
              <a:spcAft>
                <a:spcPts val="1600"/>
              </a:spcAft>
              <a:buNone/>
            </a:pPr>
            <a:r>
              <a:t/>
            </a:r>
            <a:endParaRPr sz="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0"/>
          <p:cNvSpPr txBox="1"/>
          <p:nvPr>
            <p:ph type="title"/>
          </p:nvPr>
        </p:nvSpPr>
        <p:spPr>
          <a:xfrm>
            <a:off x="1297500" y="742650"/>
            <a:ext cx="7038900" cy="7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SYSTEM APPROACH</a:t>
            </a:r>
            <a:endParaRPr/>
          </a:p>
        </p:txBody>
      </p:sp>
      <p:sp>
        <p:nvSpPr>
          <p:cNvPr id="249" name="Google Shape;249;p20"/>
          <p:cNvSpPr txBox="1"/>
          <p:nvPr/>
        </p:nvSpPr>
        <p:spPr>
          <a:xfrm>
            <a:off x="1297500" y="1966850"/>
            <a:ext cx="732900" cy="6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0" name="Google Shape;250;p20"/>
          <p:cNvSpPr txBox="1"/>
          <p:nvPr>
            <p:ph idx="1" type="body"/>
          </p:nvPr>
        </p:nvSpPr>
        <p:spPr>
          <a:xfrm>
            <a:off x="2030400" y="1743675"/>
            <a:ext cx="5877300" cy="103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rgbClr val="FFFFFF"/>
                </a:solidFill>
              </a:rPr>
              <a:t>System Requirements:</a:t>
            </a:r>
            <a:endParaRPr b="1" sz="1400">
              <a:solidFill>
                <a:srgbClr val="FFFFFF"/>
              </a:solidFill>
            </a:endParaRPr>
          </a:p>
          <a:p>
            <a:pPr indent="0" lvl="0" marL="0" rtl="0" algn="l">
              <a:spcBef>
                <a:spcPts val="1600"/>
              </a:spcBef>
              <a:spcAft>
                <a:spcPts val="0"/>
              </a:spcAft>
              <a:buNone/>
            </a:pPr>
            <a:r>
              <a:rPr lang="en-GB" sz="1400">
                <a:solidFill>
                  <a:srgbClr val="FFFFFF"/>
                </a:solidFill>
              </a:rPr>
              <a:t>   A system with Python 3.7+, at least 8GB RAM, GPU for faster training, and a modern IDE like Google Colab ,Jupyter Notebook or VS Code.</a:t>
            </a:r>
            <a:endParaRPr sz="1400">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
        <p:nvSpPr>
          <p:cNvPr id="251" name="Google Shape;251;p20"/>
          <p:cNvSpPr txBox="1"/>
          <p:nvPr/>
        </p:nvSpPr>
        <p:spPr>
          <a:xfrm>
            <a:off x="1297500" y="3151899"/>
            <a:ext cx="732900" cy="6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2" name="Google Shape;252;p20"/>
          <p:cNvSpPr txBox="1"/>
          <p:nvPr>
            <p:ph idx="1" type="body"/>
          </p:nvPr>
        </p:nvSpPr>
        <p:spPr>
          <a:xfrm>
            <a:off x="2030400" y="2988294"/>
            <a:ext cx="5877300" cy="4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rgbClr val="FFFFFF"/>
                </a:solidFill>
              </a:rPr>
              <a:t>Libraries Required to Build the Model:</a:t>
            </a:r>
            <a:endParaRPr b="1" sz="1400">
              <a:solidFill>
                <a:srgbClr val="FFFFFF"/>
              </a:solidFill>
            </a:endParaRPr>
          </a:p>
          <a:p>
            <a:pPr indent="0" lvl="0" marL="0" rtl="0" algn="l">
              <a:spcBef>
                <a:spcPts val="1600"/>
              </a:spcBef>
              <a:spcAft>
                <a:spcPts val="0"/>
              </a:spcAft>
              <a:buNone/>
            </a:pPr>
            <a:r>
              <a:rPr lang="en-GB" sz="1400">
                <a:solidFill>
                  <a:srgbClr val="FFFFFF"/>
                </a:solidFill>
              </a:rPr>
              <a:t>   TensorFlow, Keras, NumPy, Pandas, Matplotlib, Seaborn, scikit-learn, and OpenCV for image processing and deep learning model implementation.</a:t>
            </a:r>
            <a:endParaRPr sz="1400">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type="title"/>
          </p:nvPr>
        </p:nvSpPr>
        <p:spPr>
          <a:xfrm>
            <a:off x="1297500" y="761325"/>
            <a:ext cx="7038900" cy="80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ALGORITHM &amp; DEPLOYMENT</a:t>
            </a:r>
            <a:endParaRPr/>
          </a:p>
        </p:txBody>
      </p:sp>
      <p:sp>
        <p:nvSpPr>
          <p:cNvPr id="258" name="Google Shape;258;p21"/>
          <p:cNvSpPr txBox="1"/>
          <p:nvPr>
            <p:ph idx="1" type="body"/>
          </p:nvPr>
        </p:nvSpPr>
        <p:spPr>
          <a:xfrm>
            <a:off x="1297500" y="1567550"/>
            <a:ext cx="7038900" cy="311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1. </a:t>
            </a:r>
            <a:r>
              <a:rPr b="1" lang="en-GB"/>
              <a:t>Algorithm </a:t>
            </a:r>
            <a:r>
              <a:rPr b="1" lang="en-GB" sz="1100"/>
              <a:t>Selection:</a:t>
            </a:r>
            <a:r>
              <a:rPr lang="en-GB" sz="1100"/>
              <a:t> A Convolutional Neural Network (CNN) was chosen due to its excellent performance in image classification tasks. It automatically learns spatial hierarchies and patterns in MRI images, which is ideal for detecting Alzheimer’s disease stages.</a:t>
            </a:r>
            <a:endParaRPr sz="1100"/>
          </a:p>
          <a:p>
            <a:pPr indent="0" lvl="0" marL="0" rtl="0" algn="l">
              <a:spcBef>
                <a:spcPts val="1600"/>
              </a:spcBef>
              <a:spcAft>
                <a:spcPts val="0"/>
              </a:spcAft>
              <a:buNone/>
            </a:pPr>
            <a:r>
              <a:rPr lang="en-GB"/>
              <a:t>2. </a:t>
            </a:r>
            <a:r>
              <a:rPr b="1" lang="en-GB"/>
              <a:t>Data Input: </a:t>
            </a:r>
            <a:r>
              <a:rPr lang="en-GB"/>
              <a:t>The model takes preprocessed grayscale MRI images (128×128) as input. Labels include four classes: Non-Demented, Very Mild, Mild, and Moderate Demented.</a:t>
            </a:r>
            <a:endParaRPr/>
          </a:p>
          <a:p>
            <a:pPr indent="0" lvl="0" marL="0" rtl="0" algn="l">
              <a:spcBef>
                <a:spcPts val="1600"/>
              </a:spcBef>
              <a:spcAft>
                <a:spcPts val="0"/>
              </a:spcAft>
              <a:buNone/>
            </a:pPr>
            <a:r>
              <a:rPr lang="en-GB"/>
              <a:t>3. </a:t>
            </a:r>
            <a:r>
              <a:rPr b="1" lang="en-GB"/>
              <a:t>Training Process:</a:t>
            </a:r>
            <a:r>
              <a:rPr lang="en-GB"/>
              <a:t>The CNN was trained using labeled MRI datasets, with image normalization and augmentation. Techniques like dropout and batch normalization were applied, and validation data was used for performance monitoring.</a:t>
            </a:r>
            <a:endParaRPr/>
          </a:p>
          <a:p>
            <a:pPr indent="0" lvl="0" marL="0" rtl="0" algn="l">
              <a:spcBef>
                <a:spcPts val="1600"/>
              </a:spcBef>
              <a:spcAft>
                <a:spcPts val="0"/>
              </a:spcAft>
              <a:buNone/>
            </a:pPr>
            <a:r>
              <a:rPr lang="en-GB"/>
              <a:t>4. </a:t>
            </a:r>
            <a:r>
              <a:rPr b="1" lang="en-GB"/>
              <a:t>Prediction Process</a:t>
            </a:r>
            <a:r>
              <a:rPr lang="en-GB"/>
              <a:t>:The trained model predicts Alzheimer’s stage on new unseen MRI images by outputting class probabilities and selecting the class with the highest score.</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1297500" y="836025"/>
            <a:ext cx="7038900" cy="56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RESULT/OUTPUT</a:t>
            </a:r>
            <a:endParaRPr/>
          </a:p>
        </p:txBody>
      </p:sp>
      <p:pic>
        <p:nvPicPr>
          <p:cNvPr id="264" name="Google Shape;264;p22" title="k1.png"/>
          <p:cNvPicPr preferRelativeResize="0"/>
          <p:nvPr/>
        </p:nvPicPr>
        <p:blipFill>
          <a:blip r:embed="rId3">
            <a:alphaModFix/>
          </a:blip>
          <a:stretch>
            <a:fillRect/>
          </a:stretch>
        </p:blipFill>
        <p:spPr>
          <a:xfrm>
            <a:off x="1297500" y="1726175"/>
            <a:ext cx="3444527" cy="2360001"/>
          </a:xfrm>
          <a:prstGeom prst="rect">
            <a:avLst/>
          </a:prstGeom>
          <a:noFill/>
          <a:ln>
            <a:noFill/>
          </a:ln>
        </p:spPr>
      </p:pic>
      <p:pic>
        <p:nvPicPr>
          <p:cNvPr id="265" name="Google Shape;265;p22" title="k2.png"/>
          <p:cNvPicPr preferRelativeResize="0"/>
          <p:nvPr/>
        </p:nvPicPr>
        <p:blipFill>
          <a:blip r:embed="rId4">
            <a:alphaModFix/>
          </a:blip>
          <a:stretch>
            <a:fillRect/>
          </a:stretch>
        </p:blipFill>
        <p:spPr>
          <a:xfrm>
            <a:off x="5051725" y="1702090"/>
            <a:ext cx="3284675" cy="238408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txBox="1"/>
          <p:nvPr>
            <p:ph idx="1" type="body"/>
          </p:nvPr>
        </p:nvSpPr>
        <p:spPr>
          <a:xfrm>
            <a:off x="1297500" y="2396050"/>
            <a:ext cx="3274500" cy="2082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72" name="Google Shape;272;p23" title="k4.png"/>
          <p:cNvPicPr preferRelativeResize="0"/>
          <p:nvPr/>
        </p:nvPicPr>
        <p:blipFill>
          <a:blip r:embed="rId3">
            <a:alphaModFix/>
          </a:blip>
          <a:stretch>
            <a:fillRect/>
          </a:stretch>
        </p:blipFill>
        <p:spPr>
          <a:xfrm>
            <a:off x="5497650" y="393750"/>
            <a:ext cx="2838749" cy="3575951"/>
          </a:xfrm>
          <a:prstGeom prst="rect">
            <a:avLst/>
          </a:prstGeom>
          <a:noFill/>
          <a:ln>
            <a:noFill/>
          </a:ln>
        </p:spPr>
      </p:pic>
      <p:pic>
        <p:nvPicPr>
          <p:cNvPr id="273" name="Google Shape;273;p23" title="k5.png"/>
          <p:cNvPicPr preferRelativeResize="0"/>
          <p:nvPr/>
        </p:nvPicPr>
        <p:blipFill>
          <a:blip r:embed="rId4">
            <a:alphaModFix/>
          </a:blip>
          <a:stretch>
            <a:fillRect/>
          </a:stretch>
        </p:blipFill>
        <p:spPr>
          <a:xfrm>
            <a:off x="4926925" y="451400"/>
            <a:ext cx="3980200" cy="4341574"/>
          </a:xfrm>
          <a:prstGeom prst="rect">
            <a:avLst/>
          </a:prstGeom>
          <a:noFill/>
          <a:ln>
            <a:noFill/>
          </a:ln>
        </p:spPr>
      </p:pic>
      <p:pic>
        <p:nvPicPr>
          <p:cNvPr id="274" name="Google Shape;274;p23" title="k3.png"/>
          <p:cNvPicPr preferRelativeResize="0"/>
          <p:nvPr/>
        </p:nvPicPr>
        <p:blipFill>
          <a:blip r:embed="rId5">
            <a:alphaModFix/>
          </a:blip>
          <a:stretch>
            <a:fillRect/>
          </a:stretch>
        </p:blipFill>
        <p:spPr>
          <a:xfrm>
            <a:off x="1297500" y="393750"/>
            <a:ext cx="3274499" cy="1811800"/>
          </a:xfrm>
          <a:prstGeom prst="rect">
            <a:avLst/>
          </a:prstGeom>
          <a:noFill/>
          <a:ln>
            <a:noFill/>
          </a:ln>
        </p:spPr>
      </p:pic>
      <p:pic>
        <p:nvPicPr>
          <p:cNvPr id="275" name="Google Shape;275;p23" title="k4.png"/>
          <p:cNvPicPr preferRelativeResize="0"/>
          <p:nvPr/>
        </p:nvPicPr>
        <p:blipFill>
          <a:blip r:embed="rId3">
            <a:alphaModFix/>
          </a:blip>
          <a:stretch>
            <a:fillRect/>
          </a:stretch>
        </p:blipFill>
        <p:spPr>
          <a:xfrm>
            <a:off x="1169938" y="2396050"/>
            <a:ext cx="3529626" cy="23659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4"/>
          <p:cNvSpPr txBox="1"/>
          <p:nvPr>
            <p:ph type="title"/>
          </p:nvPr>
        </p:nvSpPr>
        <p:spPr>
          <a:xfrm>
            <a:off x="1297500" y="833950"/>
            <a:ext cx="7038900" cy="7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281" name="Google Shape;281;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This project successfully developed a CNN-based model to classify Alzheimer’s disease stages from MRI images. Despite moderate accuracy due to limited data or class imbalance, the model demonstrates the potential of deep learning in medical diagnostics. Challenges included low generalization on unseen data. Future improvements may involve data augmentation, advanced architectures, and better preprocessing for enhanced diagnostic accuracy.</a:t>
            </a:r>
            <a:endParaRPr sz="1600"/>
          </a:p>
          <a:p>
            <a:pPr indent="0" lvl="0" marL="0" rtl="0" algn="l">
              <a:spcBef>
                <a:spcPts val="1600"/>
              </a:spcBef>
              <a:spcAft>
                <a:spcPts val="0"/>
              </a:spcAft>
              <a:buNone/>
            </a:pPr>
            <a:r>
              <a:t/>
            </a:r>
            <a:endParaRPr/>
          </a:p>
          <a:p>
            <a:pPr indent="0" lvl="0" marL="0" rtl="0" algn="l">
              <a:spcBef>
                <a:spcPts val="1600"/>
              </a:spcBef>
              <a:spcAft>
                <a:spcPts val="1600"/>
              </a:spcAft>
              <a:buNone/>
            </a:pPr>
            <a:r>
              <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5"/>
          <p:cNvSpPr txBox="1"/>
          <p:nvPr>
            <p:ph type="title"/>
          </p:nvPr>
        </p:nvSpPr>
        <p:spPr>
          <a:xfrm>
            <a:off x="1297500" y="618600"/>
            <a:ext cx="7038900" cy="68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SCOPE</a:t>
            </a:r>
            <a:endParaRPr/>
          </a:p>
        </p:txBody>
      </p:sp>
      <p:sp>
        <p:nvSpPr>
          <p:cNvPr id="287" name="Google Shape;287;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The system can be enhanced by incorporating larger and more diverse MRI datasets to improve model generalization. Advanced deep learning techniques like transfer learning or ensemble models can be employed for better performance. Integration with clinical decision support systems and edge computing can enable real-time diagnosis. Additionally, expanding the model to detect other neurological disorders can make it a more comprehensive diagnostic tool in healthcare.</a:t>
            </a:r>
            <a:endParaRPr sz="16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